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4"/>
  </p:sldMasterIdLst>
  <p:notesMasterIdLst>
    <p:notesMasterId r:id="rId11"/>
  </p:notesMasterIdLst>
  <p:handoutMasterIdLst>
    <p:handoutMasterId r:id="rId12"/>
  </p:handoutMasterIdLst>
  <p:sldIdLst>
    <p:sldId id="2771" r:id="rId5"/>
    <p:sldId id="2744" r:id="rId6"/>
    <p:sldId id="333" r:id="rId7"/>
    <p:sldId id="334" r:id="rId8"/>
    <p:sldId id="340" r:id="rId9"/>
    <p:sldId id="339" r:id="rId10"/>
  </p:sldIdLst>
  <p:sldSz cx="12192000" cy="6858000"/>
  <p:notesSz cx="6858000" cy="9144000"/>
  <p:custDataLst>
    <p:tags r:id="rId1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0">
          <p15:clr>
            <a:srgbClr val="A4A3A4"/>
          </p15:clr>
        </p15:guide>
        <p15:guide id="4" orient="horz" pos="270">
          <p15:clr>
            <a:srgbClr val="A4A3A4"/>
          </p15:clr>
        </p15:guide>
        <p15:guide id="5" orient="horz" pos="1470">
          <p15:clr>
            <a:srgbClr val="A4A3A4"/>
          </p15:clr>
        </p15:guide>
        <p15:guide id="6" orient="horz" pos="532">
          <p15:clr>
            <a:srgbClr val="A4A3A4"/>
          </p15:clr>
        </p15:guide>
        <p15:guide id="7" orient="horz" pos="750">
          <p15:clr>
            <a:srgbClr val="A4A3A4"/>
          </p15:clr>
        </p15:guide>
        <p15:guide id="8" orient="horz" pos="1027">
          <p15:clr>
            <a:srgbClr val="A4A3A4"/>
          </p15:clr>
        </p15:guide>
        <p15:guide id="9" pos="276">
          <p15:clr>
            <a:srgbClr val="A4A3A4"/>
          </p15:clr>
        </p15:guide>
        <p15:guide id="10" pos="7402">
          <p15:clr>
            <a:srgbClr val="A4A3A4"/>
          </p15:clr>
        </p15:guide>
        <p15:guide id="11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A0C"/>
    <a:srgbClr val="E6E6E6"/>
    <a:srgbClr val="009FEE"/>
    <a:srgbClr val="FEFEFE"/>
    <a:srgbClr val="FFFFFF"/>
    <a:srgbClr val="3A3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0EBF2-3384-4AFE-AD98-42E39730CFB8}" v="8" dt="2022-02-03T09:58:25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  <p:guide orient="horz" pos="3980"/>
        <p:guide orient="horz" pos="270"/>
        <p:guide orient="horz" pos="1470"/>
        <p:guide orient="horz" pos="532"/>
        <p:guide orient="horz" pos="750"/>
        <p:guide orient="horz" pos="1027"/>
        <p:guide pos="276"/>
        <p:guide pos="740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CE77D6C-9269-9344-822E-7F9FD0C8A9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7A6CAD-361F-8249-8D0A-A9C27CA9D8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A3B33-7E40-994B-9D83-A0DCEFA4B51C}" type="datetimeFigureOut">
              <a:rPr lang="de-DE" smtClean="0"/>
              <a:t>08.02.2023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669B4E-AFFD-A34B-A1E4-B73BBE69A3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D9B985C-3AB8-7341-8D43-68B4B644CF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58DA5-E30C-F54E-B45A-297839B8B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242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31C06-283A-BE49-8A7F-132A34F0DC0E}" type="datetimeFigureOut">
              <a:rPr lang="de-DE" smtClean="0"/>
              <a:t>08.02.2023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Edit master text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FBB73-29DF-514A-B456-4B9879F698E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31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FBB73-29DF-514A-B456-4B9879F698E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59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6BDBC8-0DC5-4AAB-8417-A6B960CCA06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236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FBB73-29DF-514A-B456-4B9879F698E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32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FBB73-29DF-514A-B456-4B9879F698E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668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_Weiß_Head+Text_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972A3A2-C270-45BA-A9EE-E41670BA6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844" r="8748" b="7781"/>
          <a:stretch/>
        </p:blipFill>
        <p:spPr>
          <a:xfrm rot="16200000">
            <a:off x="2699751" y="-2699753"/>
            <a:ext cx="6792499" cy="12192000"/>
          </a:xfrm>
          <a:prstGeom prst="rect">
            <a:avLst/>
          </a:prstGeom>
        </p:spPr>
      </p:pic>
      <p:pic>
        <p:nvPicPr>
          <p:cNvPr id="3" name="Picture 1" descr="C:\Users\sara.ashori\Desktop\Sporlastic_Logo_CMYK_300dpi-800x800 (1).png">
            <a:extLst>
              <a:ext uri="{FF2B5EF4-FFF2-40B4-BE49-F238E27FC236}">
                <a16:creationId xmlns:a16="http://schemas.microsoft.com/office/drawing/2014/main" id="{1996FB09-946A-4831-BDD5-DC51D24655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6197600"/>
            <a:ext cx="20875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9DB108C-FA8D-474D-A163-4CBEE98E95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3050" y="6209119"/>
            <a:ext cx="5305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fld id="{28CED0B2-5D4F-4A5F-A615-DABFF0157D80}" type="slidenum">
              <a:rPr lang="de-DE" altLang="de-DE" sz="1200" b="0" smtClean="0">
                <a:solidFill>
                  <a:srgbClr val="FF6600"/>
                </a:solidFill>
                <a:latin typeface="Arial Nova Light" panose="020B0304020202020204" pitchFamily="34" charset="0"/>
                <a:cs typeface="Source Sans Pro ExtraLight" panose="020B0303030403020204" pitchFamily="34" charset="0"/>
              </a:rPr>
              <a:pPr algn="l"/>
              <a:t>‹nr.›</a:t>
            </a:fld>
            <a:r>
              <a:rPr lang="de-DE" altLang="de-DE" sz="12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  <a:cs typeface="Source Sans Pro ExtraLight" panose="020B0303030403020204" pitchFamily="34" charset="0"/>
              </a:rPr>
              <a:t> | MANU-CAST® ORGANIC - SERIES</a:t>
            </a:r>
            <a:endParaRPr lang="de-DE" altLang="de-DE" sz="1200">
              <a:solidFill>
                <a:schemeClr val="accent4"/>
              </a:solidFill>
              <a:highlight>
                <a:srgbClr val="FFFF00"/>
              </a:highlight>
              <a:latin typeface="Arial Nova Light" panose="020B0304020202020204" pitchFamily="34" charset="0"/>
              <a:cs typeface="Source Sans Pro Extra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1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C68C44F-8DF6-4F25-B789-D0DE19F9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844" r="8748" b="7781"/>
          <a:stretch/>
        </p:blipFill>
        <p:spPr>
          <a:xfrm rot="16200000">
            <a:off x="2699751" y="-2699753"/>
            <a:ext cx="6792499" cy="12192000"/>
          </a:xfrm>
          <a:prstGeom prst="rect">
            <a:avLst/>
          </a:prstGeom>
        </p:spPr>
      </p:pic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625FEE9-85AE-477A-88A3-F702604220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389156"/>
              </p:ext>
            </p:extLst>
          </p:nvPr>
        </p:nvGraphicFramePr>
        <p:xfrm>
          <a:off x="2118" y="1905"/>
          <a:ext cx="2117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624" imgH="623" progId="TCLayout.ActiveDocument.1">
                  <p:embed/>
                </p:oleObj>
              </mc:Choice>
              <mc:Fallback>
                <p:oleObj name="think-cell Folie" r:id="rId5" imgW="624" imgH="6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625FEE9-85AE-477A-88A3-F702604220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905"/>
                        <a:ext cx="2117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7256" y="123046"/>
            <a:ext cx="10972800" cy="783734"/>
          </a:xfrm>
        </p:spPr>
        <p:txBody>
          <a:bodyPr vert="horz">
            <a:normAutofit/>
          </a:bodyPr>
          <a:lstStyle>
            <a:lvl1pPr algn="l">
              <a:lnSpc>
                <a:spcPct val="150000"/>
              </a:lnSpc>
              <a:defRPr sz="2880" b="1">
                <a:solidFill>
                  <a:srgbClr val="FF6600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pic>
        <p:nvPicPr>
          <p:cNvPr id="9" name="Picture 1" descr="C:\Users\sara.ashori\Desktop\Sporlastic_Logo_CMYK_300dpi-800x800 (1).png">
            <a:extLst>
              <a:ext uri="{FF2B5EF4-FFF2-40B4-BE49-F238E27FC236}">
                <a16:creationId xmlns:a16="http://schemas.microsoft.com/office/drawing/2014/main" id="{20D48A34-0E84-44F6-A75A-9B84AE5D78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6197600"/>
            <a:ext cx="208756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E6ADCC9-B4DD-4292-91AC-DB58269FBD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3050" y="6209119"/>
            <a:ext cx="5305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fld id="{28CED0B2-5D4F-4A5F-A615-DABFF0157D80}" type="slidenum">
              <a:rPr lang="de-DE" altLang="de-DE" sz="1200" b="0" smtClean="0">
                <a:solidFill>
                  <a:srgbClr val="FF6600"/>
                </a:solidFill>
                <a:latin typeface="Arial Nova Light" panose="020B0304020202020204" pitchFamily="34" charset="0"/>
                <a:cs typeface="Source Sans Pro ExtraLight" panose="020B0303030403020204" pitchFamily="34" charset="0"/>
              </a:rPr>
              <a:pPr algn="l"/>
              <a:t>‹nr.›</a:t>
            </a:fld>
            <a:r>
              <a:rPr lang="de-DE" altLang="de-DE" sz="1200">
                <a:solidFill>
                  <a:schemeClr val="tx1">
                    <a:lumMod val="50000"/>
                    <a:lumOff val="50000"/>
                  </a:schemeClr>
                </a:solidFill>
                <a:latin typeface="Arial Nova Light" panose="020B0304020202020204" pitchFamily="34" charset="0"/>
                <a:cs typeface="Source Sans Pro ExtraLight" panose="020B0303030403020204" pitchFamily="34" charset="0"/>
              </a:rPr>
              <a:t> | MANU-CAST® ORGANIC - SERIES</a:t>
            </a:r>
            <a:endParaRPr lang="de-DE" altLang="de-DE" sz="1200">
              <a:solidFill>
                <a:schemeClr val="accent4"/>
              </a:solidFill>
              <a:highlight>
                <a:srgbClr val="FFFF00"/>
              </a:highlight>
              <a:latin typeface="Arial Nova Light" panose="020B0304020202020204" pitchFamily="34" charset="0"/>
              <a:cs typeface="Source Sans Pro ExtraLight" panose="020B03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3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jpeg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W:\Sporlastic_Physio\Werbemittel\Slideshow\Bilder\JPG\Hintergrund.jpg">
            <a:extLst>
              <a:ext uri="{FF2B5EF4-FFF2-40B4-BE49-F238E27FC236}">
                <a16:creationId xmlns:a16="http://schemas.microsoft.com/office/drawing/2014/main" id="{97EDD798-227D-4FDE-A7A3-290A3EED17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14832527-EC3D-4877-B751-BB07898CAE6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237300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14832527-EC3D-4877-B751-BB07898CA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4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4020">
          <p15:clr>
            <a:srgbClr val="F26B43"/>
          </p15:clr>
        </p15:guide>
        <p15:guide id="5" pos="279">
          <p15:clr>
            <a:srgbClr val="F26B43"/>
          </p15:clr>
        </p15:guide>
        <p15:guide id="6" pos="7401">
          <p15:clr>
            <a:srgbClr val="F26B43"/>
          </p15:clr>
        </p15:guide>
        <p15:guide id="7" orient="horz" pos="232">
          <p15:clr>
            <a:srgbClr val="F26B43"/>
          </p15:clr>
        </p15:guide>
        <p15:guide id="8" orient="horz" pos="754">
          <p15:clr>
            <a:srgbClr val="F26B43"/>
          </p15:clr>
        </p15:guide>
        <p15:guide id="9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sporlastic.de/organic-kontakt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W:\Sporlastic_Physio\Werbemittel\Slideshow\Bilder\JPG\Hintergrund.jpg">
            <a:extLst>
              <a:ext uri="{FF2B5EF4-FFF2-40B4-BE49-F238E27FC236}">
                <a16:creationId xmlns:a16="http://schemas.microsoft.com/office/drawing/2014/main" id="{D1ED5FAC-0972-468A-83C1-4BC524D5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BF7EB5-3CCF-4117-94D5-A5B90F363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" b="35004"/>
          <a:stretch/>
        </p:blipFill>
        <p:spPr>
          <a:xfrm>
            <a:off x="5675087" y="1"/>
            <a:ext cx="6516914" cy="6857999"/>
          </a:xfrm>
          <a:prstGeom prst="rect">
            <a:avLst/>
          </a:prstGeom>
        </p:spPr>
      </p:pic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11BEF783-1898-45CD-A7DF-4897A83EED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6115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353" imgH="353" progId="TCLayout.ActiveDocument.1">
                  <p:embed/>
                </p:oleObj>
              </mc:Choice>
              <mc:Fallback>
                <p:oleObj name="think-cell Foli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11BEF783-1898-45CD-A7DF-4897A83EED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5F22021-9071-4002-B844-272D7758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635" y="437147"/>
            <a:ext cx="8534400" cy="783734"/>
          </a:xfrm>
        </p:spPr>
        <p:txBody>
          <a:bodyPr vert="horz">
            <a:noAutofit/>
          </a:bodyPr>
          <a:lstStyle/>
          <a:p>
            <a:r>
              <a:rPr lang="de-DE" sz="3200"/>
              <a:t>MANU-CAST</a:t>
            </a:r>
            <a:r>
              <a:rPr lang="de-DE" sz="3200" baseline="30000"/>
              <a:t>®</a:t>
            </a:r>
            <a:r>
              <a:rPr lang="de-DE" sz="3200"/>
              <a:t> ORGANIC - SERIES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95521B6-877B-4CB8-9634-B6F59076C2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1367364"/>
            <a:ext cx="3199646" cy="32483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CF707D6-C9AB-4D74-98EA-9C4C80DE72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89" t="12909" r="1" b="2284"/>
          <a:stretch/>
        </p:blipFill>
        <p:spPr>
          <a:xfrm>
            <a:off x="0" y="-1"/>
            <a:ext cx="6400800" cy="68580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1826A3-130D-4BB3-8D23-8893EC910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49736" r="37875" b="33963"/>
          <a:stretch/>
        </p:blipFill>
        <p:spPr bwMode="auto">
          <a:xfrm>
            <a:off x="0" y="4591049"/>
            <a:ext cx="12192000" cy="22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sara.ashori\Desktop\Sporlastic_Logo_CMYK_300dpi-800x800 (1).png">
            <a:extLst>
              <a:ext uri="{FF2B5EF4-FFF2-40B4-BE49-F238E27FC236}">
                <a16:creationId xmlns:a16="http://schemas.microsoft.com/office/drawing/2014/main" id="{3261CA0F-247F-4610-A8C4-7A4852EC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70" y="5960979"/>
            <a:ext cx="3199646" cy="4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3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B318C959-AD8B-48C7-8C06-4925E45409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1730364"/>
              </p:ext>
            </p:extLst>
          </p:nvPr>
        </p:nvGraphicFramePr>
        <p:xfrm>
          <a:off x="611505" y="1905"/>
          <a:ext cx="1906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4" imgH="623" progId="TCLayout.ActiveDocument.1">
                  <p:embed/>
                </p:oleObj>
              </mc:Choice>
              <mc:Fallback>
                <p:oleObj name="think-cell Folie" r:id="rId4" imgW="624" imgH="623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B318C959-AD8B-48C7-8C06-4925E4540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05" y="1905"/>
                        <a:ext cx="1906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07BED2BB-1DF3-422D-A6A4-C88092668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966" y="2135545"/>
            <a:ext cx="1732032" cy="17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25000" endPos="49000" dist="50800" dir="5400000" sy="-100000" algn="bl" rotWithShape="0"/>
          </a:effectLst>
        </p:spPr>
      </p:pic>
      <p:pic>
        <p:nvPicPr>
          <p:cNvPr id="10" name="Grafik 9" descr="Ein Bild, das orange enthält.&#10;&#10;Automatisch generierte Beschreibung">
            <a:extLst>
              <a:ext uri="{FF2B5EF4-FFF2-40B4-BE49-F238E27FC236}">
                <a16:creationId xmlns:a16="http://schemas.microsoft.com/office/drawing/2014/main" id="{957C4F85-D03F-474C-9F8D-DF1E236D6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040" y="2111722"/>
            <a:ext cx="1728000" cy="17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25000" endPos="49000" dist="50800" dir="5400000" sy="-100000" algn="bl" rotWithShape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4EA5D0-C55B-4DAD-9854-8B6B44399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457" y="2099777"/>
            <a:ext cx="1732032" cy="17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25000" endPos="49000" dist="50800" dir="5400000" sy="-100000" algn="bl" rotWithShape="0"/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805D88-F535-445A-8661-7EB5F112FD10}"/>
              </a:ext>
            </a:extLst>
          </p:cNvPr>
          <p:cNvSpPr txBox="1"/>
          <p:nvPr/>
        </p:nvSpPr>
        <p:spPr>
          <a:xfrm>
            <a:off x="1898971" y="1541820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EA5A0C"/>
                </a:solidFill>
                <a:latin typeface="Arial Nova Light" panose="020B0304020202020204" pitchFamily="34" charset="0"/>
              </a:rPr>
              <a:t>DESIGN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169431-56FB-4E98-97FB-1E35E0D073F3}"/>
              </a:ext>
            </a:extLst>
          </p:cNvPr>
          <p:cNvSpPr txBox="1"/>
          <p:nvPr/>
        </p:nvSpPr>
        <p:spPr>
          <a:xfrm>
            <a:off x="6437585" y="1530351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EA5A0C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DE" sz="1800"/>
              <a:t>FLEXIBILITY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0F60BF5-10B9-4ED9-9A26-438CBDD716B0}"/>
              </a:ext>
            </a:extLst>
          </p:cNvPr>
          <p:cNvSpPr txBox="1"/>
          <p:nvPr/>
        </p:nvSpPr>
        <p:spPr>
          <a:xfrm>
            <a:off x="8795416" y="1530350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EA5A0C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DE" sz="1800"/>
              <a:t>LIGHTNESS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64C9F71-15E2-4359-99C8-AE7689473640}"/>
              </a:ext>
            </a:extLst>
          </p:cNvPr>
          <p:cNvSpPr txBox="1"/>
          <p:nvPr/>
        </p:nvSpPr>
        <p:spPr>
          <a:xfrm>
            <a:off x="4199700" y="1541820"/>
            <a:ext cx="123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rgbClr val="EA5A0C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DE" sz="1800"/>
              <a:t>STABILITY</a:t>
            </a:r>
          </a:p>
        </p:txBody>
      </p:sp>
      <p:pic>
        <p:nvPicPr>
          <p:cNvPr id="19" name="Grafik 18" descr="Ein Bild, das Tasse, Kaffee, drinnen, Stück enthält.&#10;&#10;Automatisch generierte Beschreibung">
            <a:extLst>
              <a:ext uri="{FF2B5EF4-FFF2-40B4-BE49-F238E27FC236}">
                <a16:creationId xmlns:a16="http://schemas.microsoft.com/office/drawing/2014/main" id="{0F6E0ED4-48C4-4DF6-A53E-7DA01FE338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379" y="2111722"/>
            <a:ext cx="1732032" cy="172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25000" endPos="49000" dist="50800" dir="5400000" sy="-100000" algn="bl" rotWithShape="0"/>
          </a:effec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BBA9EB6-BC3C-4F62-BAC4-9AA1BF710189}"/>
              </a:ext>
            </a:extLst>
          </p:cNvPr>
          <p:cNvSpPr txBox="1"/>
          <p:nvPr/>
        </p:nvSpPr>
        <p:spPr>
          <a:xfrm>
            <a:off x="1366884" y="4340745"/>
            <a:ext cx="216019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1200"/>
              <a:t>Nature </a:t>
            </a:r>
            <a:r>
              <a:rPr lang="de-DE" sz="1200" err="1"/>
              <a:t>has</a:t>
            </a:r>
            <a:r>
              <a:rPr lang="de-DE" sz="1200"/>
              <a:t> </a:t>
            </a:r>
            <a:r>
              <a:rPr lang="de-DE" sz="1200" err="1"/>
              <a:t>its</a:t>
            </a:r>
            <a:r>
              <a:rPr lang="de-DE" sz="1200"/>
              <a:t> </a:t>
            </a:r>
            <a:r>
              <a:rPr lang="de-DE" sz="1200" err="1"/>
              <a:t>very</a:t>
            </a:r>
            <a:r>
              <a:rPr lang="de-DE" sz="1200"/>
              <a:t> own </a:t>
            </a:r>
            <a:r>
              <a:rPr lang="de-DE" sz="1200" b="1" err="1"/>
              <a:t>language</a:t>
            </a:r>
            <a:r>
              <a:rPr lang="de-DE" sz="1200" b="1"/>
              <a:t> </a:t>
            </a:r>
            <a:r>
              <a:rPr lang="de-DE" sz="1200" b="1" err="1"/>
              <a:t>of</a:t>
            </a:r>
            <a:r>
              <a:rPr lang="de-DE" sz="1200" b="1"/>
              <a:t> </a:t>
            </a:r>
            <a:r>
              <a:rPr lang="de-DE" sz="1200" b="1" err="1"/>
              <a:t>forms</a:t>
            </a:r>
            <a:r>
              <a:rPr lang="de-DE" sz="1200"/>
              <a:t>.</a:t>
            </a:r>
          </a:p>
          <a:p>
            <a:pPr algn="ctr"/>
            <a:r>
              <a:rPr lang="de-DE" sz="1200" err="1"/>
              <a:t>It</a:t>
            </a:r>
            <a:r>
              <a:rPr lang="de-DE" sz="1200"/>
              <a:t> </a:t>
            </a:r>
            <a:r>
              <a:rPr lang="de-DE" sz="1200" err="1"/>
              <a:t>alone</a:t>
            </a:r>
            <a:r>
              <a:rPr lang="de-DE" sz="1200"/>
              <a:t> </a:t>
            </a:r>
            <a:r>
              <a:rPr lang="de-DE" sz="1200" err="1"/>
              <a:t>creates</a:t>
            </a:r>
            <a:r>
              <a:rPr lang="de-DE" sz="1200"/>
              <a:t> a </a:t>
            </a:r>
            <a:r>
              <a:rPr lang="de-DE" sz="1200" err="1"/>
              <a:t>clear</a:t>
            </a:r>
            <a:r>
              <a:rPr lang="de-DE" sz="1200"/>
              <a:t> </a:t>
            </a:r>
            <a:r>
              <a:rPr lang="de-DE" sz="1200" err="1"/>
              <a:t>harmony</a:t>
            </a:r>
            <a:r>
              <a:rPr lang="de-DE" sz="1200"/>
              <a:t> </a:t>
            </a:r>
            <a:r>
              <a:rPr lang="de-DE" sz="1200" err="1"/>
              <a:t>between</a:t>
            </a:r>
            <a:endParaRPr lang="de-DE" sz="1200" err="1">
              <a:cs typeface="Calibri"/>
            </a:endParaRPr>
          </a:p>
          <a:p>
            <a:pPr algn="ctr"/>
            <a:r>
              <a:rPr lang="de-DE" sz="1200" b="1" err="1"/>
              <a:t>structures</a:t>
            </a:r>
            <a:r>
              <a:rPr lang="de-DE" sz="1200" b="1"/>
              <a:t>,</a:t>
            </a:r>
            <a:r>
              <a:rPr lang="de-DE" sz="1200"/>
              <a:t> </a:t>
            </a:r>
            <a:r>
              <a:rPr lang="de-DE" sz="1200" b="1" err="1"/>
              <a:t>aesthetics</a:t>
            </a:r>
            <a:r>
              <a:rPr lang="de-DE" sz="1200" b="1"/>
              <a:t> </a:t>
            </a:r>
            <a:r>
              <a:rPr lang="de-DE" sz="1200"/>
              <a:t>and </a:t>
            </a:r>
            <a:r>
              <a:rPr lang="de-DE" sz="1200" b="1" err="1"/>
              <a:t>functionality</a:t>
            </a:r>
            <a:r>
              <a:rPr lang="de-DE" sz="1200"/>
              <a:t>.</a:t>
            </a:r>
            <a:endParaRPr lang="de-DE" sz="1200">
              <a:cs typeface="Calibri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8E732EA-038D-410A-B72E-CE42E7A76B21}"/>
              </a:ext>
            </a:extLst>
          </p:cNvPr>
          <p:cNvSpPr txBox="1"/>
          <p:nvPr/>
        </p:nvSpPr>
        <p:spPr>
          <a:xfrm>
            <a:off x="3709297" y="4352762"/>
            <a:ext cx="21601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/>
              <a:t>Its </a:t>
            </a:r>
            <a:r>
              <a:rPr lang="de-DE" sz="1200" b="1"/>
              <a:t>complex architecture</a:t>
            </a:r>
          </a:p>
          <a:p>
            <a:pPr algn="ctr"/>
            <a:r>
              <a:rPr lang="de-DE" sz="1200"/>
              <a:t>makes it possible:</a:t>
            </a:r>
          </a:p>
          <a:p>
            <a:pPr algn="ctr"/>
            <a:r>
              <a:rPr lang="de-DE" sz="1200"/>
              <a:t>The well thought-out construction of natural shapes is extremely </a:t>
            </a:r>
            <a:r>
              <a:rPr lang="de-DE" sz="1200" b="1"/>
              <a:t>stable </a:t>
            </a:r>
          </a:p>
          <a:p>
            <a:pPr algn="ctr"/>
            <a:r>
              <a:rPr lang="de-DE" sz="1200"/>
              <a:t>and can thus protect against external influences.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D884BE3-707E-4504-94D9-FD180EBA4110}"/>
              </a:ext>
            </a:extLst>
          </p:cNvPr>
          <p:cNvSpPr txBox="1"/>
          <p:nvPr/>
        </p:nvSpPr>
        <p:spPr>
          <a:xfrm>
            <a:off x="6228545" y="4352762"/>
            <a:ext cx="199123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1200"/>
              <a:t>The </a:t>
            </a:r>
            <a:r>
              <a:rPr lang="de-DE" sz="1200" b="1"/>
              <a:t>design </a:t>
            </a:r>
            <a:r>
              <a:rPr lang="de-DE" sz="1200" b="1" err="1"/>
              <a:t>of</a:t>
            </a:r>
            <a:r>
              <a:rPr lang="de-DE" sz="1200" b="1"/>
              <a:t> </a:t>
            </a:r>
            <a:r>
              <a:rPr lang="de-DE" sz="1200" err="1"/>
              <a:t>organic</a:t>
            </a:r>
            <a:r>
              <a:rPr lang="de-DE" sz="1200"/>
              <a:t> </a:t>
            </a:r>
            <a:r>
              <a:rPr lang="de-DE" sz="1200" err="1"/>
              <a:t>structures</a:t>
            </a:r>
            <a:r>
              <a:rPr lang="de-DE" sz="1200"/>
              <a:t> </a:t>
            </a:r>
            <a:r>
              <a:rPr lang="de-DE" sz="1200" err="1"/>
              <a:t>makes</a:t>
            </a:r>
            <a:r>
              <a:rPr lang="de-DE" sz="1200"/>
              <a:t> </a:t>
            </a:r>
            <a:r>
              <a:rPr lang="de-DE" sz="1200" err="1"/>
              <a:t>amazing</a:t>
            </a:r>
            <a:r>
              <a:rPr lang="de-DE" sz="1200"/>
              <a:t> </a:t>
            </a:r>
            <a:r>
              <a:rPr lang="de-DE" sz="1200" err="1"/>
              <a:t>things</a:t>
            </a:r>
            <a:r>
              <a:rPr lang="de-DE" sz="1200"/>
              <a:t> possible. </a:t>
            </a:r>
          </a:p>
          <a:p>
            <a:pPr algn="ctr"/>
            <a:r>
              <a:rPr lang="de-DE" sz="1200"/>
              <a:t>This </a:t>
            </a:r>
            <a:r>
              <a:rPr lang="de-DE" sz="1200" err="1"/>
              <a:t>is</a:t>
            </a:r>
            <a:r>
              <a:rPr lang="de-DE" sz="1200"/>
              <a:t> </a:t>
            </a:r>
            <a:r>
              <a:rPr lang="de-DE" sz="1200" err="1"/>
              <a:t>how</a:t>
            </a:r>
            <a:r>
              <a:rPr lang="de-DE" sz="1200"/>
              <a:t> </a:t>
            </a:r>
            <a:r>
              <a:rPr lang="de-DE" sz="1200" err="1"/>
              <a:t>surfaces</a:t>
            </a:r>
            <a:r>
              <a:rPr lang="de-DE" sz="1200"/>
              <a:t> </a:t>
            </a:r>
            <a:r>
              <a:rPr lang="de-DE" sz="1200" err="1"/>
              <a:t>adapt</a:t>
            </a:r>
            <a:endParaRPr lang="de-DE" sz="1200">
              <a:cs typeface="Calibri"/>
            </a:endParaRPr>
          </a:p>
          <a:p>
            <a:pPr algn="ctr"/>
            <a:r>
              <a:rPr lang="de-DE" sz="1200" b="1" err="1"/>
              <a:t>dynamically</a:t>
            </a:r>
            <a:r>
              <a:rPr lang="de-DE" sz="1200" b="1"/>
              <a:t> </a:t>
            </a:r>
            <a:r>
              <a:rPr lang="de-DE" sz="1200"/>
              <a:t>and </a:t>
            </a:r>
            <a:r>
              <a:rPr lang="de-DE" sz="1200" err="1"/>
              <a:t>thus</a:t>
            </a:r>
            <a:r>
              <a:rPr lang="de-DE" sz="1200"/>
              <a:t> </a:t>
            </a:r>
            <a:r>
              <a:rPr lang="de-DE" sz="1200" err="1"/>
              <a:t>remain</a:t>
            </a:r>
            <a:r>
              <a:rPr lang="de-DE" sz="1200"/>
              <a:t> </a:t>
            </a:r>
            <a:r>
              <a:rPr lang="de-DE" sz="1200" err="1"/>
              <a:t>extremely</a:t>
            </a:r>
            <a:r>
              <a:rPr lang="de-DE" sz="1200"/>
              <a:t> </a:t>
            </a:r>
            <a:r>
              <a:rPr lang="de-DE" sz="1200" b="1"/>
              <a:t>flexible</a:t>
            </a:r>
            <a:r>
              <a:rPr lang="de-DE" sz="1200"/>
              <a:t>.</a:t>
            </a:r>
            <a:endParaRPr lang="de-DE" sz="1200">
              <a:cs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9A8E5CF-E282-48A9-BAC3-318FD5B79FF9}"/>
              </a:ext>
            </a:extLst>
          </p:cNvPr>
          <p:cNvSpPr txBox="1"/>
          <p:nvPr/>
        </p:nvSpPr>
        <p:spPr>
          <a:xfrm>
            <a:off x="8623903" y="4333526"/>
            <a:ext cx="199123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1200" dirty="0"/>
              <a:t>Nature </a:t>
            </a:r>
            <a:r>
              <a:rPr lang="de-DE" sz="1200" dirty="0" err="1"/>
              <a:t>can</a:t>
            </a:r>
            <a:r>
              <a:rPr lang="de-DE" sz="1200" dirty="0"/>
              <a:t> </a:t>
            </a:r>
            <a:r>
              <a:rPr lang="de-DE" sz="1200" dirty="0" err="1"/>
              <a:t>use</a:t>
            </a:r>
            <a:r>
              <a:rPr lang="de-DE" sz="1200" dirty="0"/>
              <a:t> </a:t>
            </a:r>
            <a:r>
              <a:rPr lang="de-DE" sz="1200" dirty="0" err="1"/>
              <a:t>its</a:t>
            </a:r>
            <a:r>
              <a:rPr lang="de-DE" sz="1200" dirty="0"/>
              <a:t> </a:t>
            </a:r>
            <a:r>
              <a:rPr lang="de-DE" sz="1200" b="1" dirty="0" err="1"/>
              <a:t>resources</a:t>
            </a:r>
            <a:r>
              <a:rPr lang="de-DE" sz="1200" b="1" dirty="0"/>
              <a:t> </a:t>
            </a:r>
            <a:r>
              <a:rPr lang="de-DE" sz="1200" b="1" dirty="0" err="1"/>
              <a:t>economically</a:t>
            </a:r>
            <a:r>
              <a:rPr lang="de-DE" sz="1200" dirty="0"/>
              <a:t>,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more</a:t>
            </a:r>
            <a:r>
              <a:rPr lang="de-DE" sz="1200" dirty="0"/>
              <a:t> </a:t>
            </a:r>
            <a:r>
              <a:rPr lang="de-DE" sz="1200" dirty="0" err="1"/>
              <a:t>effectiveness</a:t>
            </a:r>
            <a:r>
              <a:rPr lang="de-DE" sz="1200" dirty="0"/>
              <a:t>. Nature </a:t>
            </a:r>
            <a:r>
              <a:rPr lang="de-DE" sz="1200" dirty="0" err="1"/>
              <a:t>always</a:t>
            </a:r>
            <a:r>
              <a:rPr lang="de-DE" sz="1200" dirty="0"/>
              <a:t> </a:t>
            </a:r>
            <a:r>
              <a:rPr lang="de-DE" sz="1200" dirty="0" err="1"/>
              <a:t>limits</a:t>
            </a:r>
            <a:r>
              <a:rPr lang="de-DE" sz="1200" dirty="0"/>
              <a:t> </a:t>
            </a:r>
            <a:r>
              <a:rPr lang="de-DE" sz="1200" dirty="0" err="1"/>
              <a:t>itself</a:t>
            </a:r>
            <a:endParaRPr lang="de-DE" sz="1200" dirty="0"/>
          </a:p>
          <a:p>
            <a:pPr algn="ctr"/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its</a:t>
            </a:r>
            <a:r>
              <a:rPr lang="de-DE" sz="1200" dirty="0"/>
              <a:t> bare </a:t>
            </a:r>
            <a:r>
              <a:rPr lang="de-DE" sz="1200" dirty="0" err="1"/>
              <a:t>essentials</a:t>
            </a:r>
            <a:r>
              <a:rPr lang="de-DE" sz="1200" dirty="0"/>
              <a:t> </a:t>
            </a:r>
            <a:r>
              <a:rPr lang="de-DE" sz="1200" dirty="0" err="1"/>
              <a:t>while</a:t>
            </a:r>
            <a:r>
              <a:rPr lang="de-DE" sz="1200" dirty="0"/>
              <a:t> </a:t>
            </a:r>
            <a:r>
              <a:rPr lang="de-DE" sz="1200" dirty="0" err="1"/>
              <a:t>remaining</a:t>
            </a:r>
            <a:r>
              <a:rPr lang="de-DE" sz="1200" dirty="0"/>
              <a:t> </a:t>
            </a:r>
            <a:r>
              <a:rPr lang="de-DE" sz="1200" b="1" dirty="0" err="1"/>
              <a:t>efficient</a:t>
            </a:r>
            <a:r>
              <a:rPr lang="de-DE" sz="1200" dirty="0"/>
              <a:t>.</a:t>
            </a:r>
            <a:endParaRPr lang="de-DE" sz="1200" dirty="0">
              <a:cs typeface="Calibri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FA53A00-BAF7-4FF4-B386-42108F5A6CF6}"/>
              </a:ext>
            </a:extLst>
          </p:cNvPr>
          <p:cNvSpPr txBox="1">
            <a:spLocks/>
          </p:cNvSpPr>
          <p:nvPr/>
        </p:nvSpPr>
        <p:spPr>
          <a:xfrm>
            <a:off x="-507206" y="316820"/>
            <a:ext cx="7386638" cy="442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200">
                <a:solidFill>
                  <a:srgbClr val="EA5A0C"/>
                </a:solidFill>
              </a:rPr>
              <a:t>	</a:t>
            </a:r>
            <a:r>
              <a:rPr lang="de-DE" sz="3200" b="1">
                <a:solidFill>
                  <a:srgbClr val="EA5A0C"/>
                </a:solidFill>
              </a:rPr>
              <a:t>ORGANIC STRUCTURE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101FFA6-ED26-447F-A434-75A456CAB362}"/>
              </a:ext>
            </a:extLst>
          </p:cNvPr>
          <p:cNvSpPr txBox="1">
            <a:spLocks/>
          </p:cNvSpPr>
          <p:nvPr/>
        </p:nvSpPr>
        <p:spPr>
          <a:xfrm>
            <a:off x="-507206" y="910545"/>
            <a:ext cx="5802313" cy="331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>
                <a:solidFill>
                  <a:srgbClr val="EA5A0C"/>
                </a:solidFill>
              </a:rPr>
              <a:t>	INSPIRED BY NATURE </a:t>
            </a:r>
          </a:p>
        </p:txBody>
      </p:sp>
    </p:spTree>
    <p:extLst>
      <p:ext uri="{BB962C8B-B14F-4D97-AF65-F5344CB8AC3E}">
        <p14:creationId xmlns:p14="http://schemas.microsoft.com/office/powerpoint/2010/main" val="60929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5474A56-5B18-43E6-878D-B5100E7EA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844" r="8748" b="7781"/>
          <a:stretch/>
        </p:blipFill>
        <p:spPr>
          <a:xfrm rot="16200000">
            <a:off x="2699750" y="-2667000"/>
            <a:ext cx="6792499" cy="12192000"/>
          </a:xfrm>
          <a:prstGeom prst="rect">
            <a:avLst/>
          </a:prstGeom>
        </p:spPr>
      </p:pic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5BCBA5-2791-4E3E-B648-DF54D7DAA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65" y="3127293"/>
            <a:ext cx="1178565" cy="1178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118BEF-1D6F-4D28-A764-D99661FDD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69" y="1532654"/>
            <a:ext cx="1170323" cy="1170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 descr="Ein Bild, das schwarz enthält.&#10;&#10;Automatisch generierte Beschreibung">
            <a:extLst>
              <a:ext uri="{FF2B5EF4-FFF2-40B4-BE49-F238E27FC236}">
                <a16:creationId xmlns:a16="http://schemas.microsoft.com/office/drawing/2014/main" id="{2228B7D0-9164-4DCF-927B-8A3A75FCB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65" y="4729280"/>
            <a:ext cx="1170323" cy="1170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hteck 41">
            <a:extLst>
              <a:ext uri="{FF2B5EF4-FFF2-40B4-BE49-F238E27FC236}">
                <a16:creationId xmlns:a16="http://schemas.microsoft.com/office/drawing/2014/main" id="{FE6E41D9-499C-45BA-9869-BCB58471DC23}"/>
              </a:ext>
            </a:extLst>
          </p:cNvPr>
          <p:cNvSpPr/>
          <p:nvPr/>
        </p:nvSpPr>
        <p:spPr>
          <a:xfrm>
            <a:off x="1727720" y="1682784"/>
            <a:ext cx="2459328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de-DE" sz="1200" b="1" dirty="0">
                <a:solidFill>
                  <a:srgbClr val="EA5A0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ORGANIC FRAME</a:t>
            </a:r>
            <a:endParaRPr lang="de-DE" sz="1200" b="1" dirty="0">
              <a:solidFill>
                <a:srgbClr val="EA5A0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 err="1">
                <a:ea typeface="+mn-lt"/>
                <a:cs typeface="+mn-lt"/>
              </a:rPr>
              <a:t>Provides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b="1" dirty="0">
                <a:ea typeface="+mn-lt"/>
                <a:cs typeface="+mn-lt"/>
              </a:rPr>
              <a:t>optimal fit</a:t>
            </a:r>
            <a:r>
              <a:rPr lang="de-DE" sz="1200" dirty="0">
                <a:ea typeface="+mn-lt"/>
                <a:cs typeface="+mn-lt"/>
              </a:rPr>
              <a:t>, </a:t>
            </a:r>
            <a:r>
              <a:rPr lang="de-DE" sz="1200" dirty="0" err="1">
                <a:ea typeface="+mn-lt"/>
                <a:cs typeface="+mn-lt"/>
              </a:rPr>
              <a:t>relief</a:t>
            </a:r>
            <a:r>
              <a:rPr lang="de-DE" sz="1200" dirty="0">
                <a:ea typeface="+mn-lt"/>
                <a:cs typeface="+mn-lt"/>
              </a:rPr>
              <a:t> and </a:t>
            </a:r>
            <a:r>
              <a:rPr lang="de-DE" sz="1200" dirty="0" err="1">
                <a:ea typeface="+mn-lt"/>
                <a:cs typeface="+mn-lt"/>
              </a:rPr>
              <a:t>stabilisation</a:t>
            </a:r>
            <a:r>
              <a:rPr lang="de-DE" sz="1200" dirty="0">
                <a:ea typeface="+mn-lt"/>
                <a:cs typeface="+mn-lt"/>
              </a:rPr>
              <a:t> due </a:t>
            </a:r>
            <a:r>
              <a:rPr lang="de-DE" sz="1200" dirty="0" err="1">
                <a:ea typeface="+mn-lt"/>
                <a:cs typeface="+mn-lt"/>
              </a:rPr>
              <a:t>to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its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organic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structure</a:t>
            </a:r>
            <a:endParaRPr lang="de-DE" sz="1200" dirty="0">
              <a:ea typeface="+mn-lt"/>
              <a:cs typeface="+mn-lt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319E0807-65C9-418E-B642-7C20ABEFA6D0}"/>
              </a:ext>
            </a:extLst>
          </p:cNvPr>
          <p:cNvSpPr/>
          <p:nvPr/>
        </p:nvSpPr>
        <p:spPr>
          <a:xfrm>
            <a:off x="1727720" y="3301076"/>
            <a:ext cx="2459328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de-DE" sz="1200" b="1">
                <a:solidFill>
                  <a:srgbClr val="EA5A0C"/>
                </a:solidFill>
              </a:rPr>
              <a:t>3D SPACE KNIT FRAME PAD</a:t>
            </a:r>
          </a:p>
          <a:p>
            <a:r>
              <a:rPr lang="de-DE" sz="1200">
                <a:ea typeface="+mn-lt"/>
                <a:cs typeface="+mn-lt"/>
              </a:rPr>
              <a:t>The </a:t>
            </a:r>
            <a:r>
              <a:rPr lang="de-DE" sz="1200" b="1" err="1">
                <a:ea typeface="+mn-lt"/>
                <a:cs typeface="+mn-lt"/>
              </a:rPr>
              <a:t>breathable</a:t>
            </a:r>
            <a:r>
              <a:rPr lang="de-DE" sz="1200" b="1">
                <a:ea typeface="+mn-lt"/>
                <a:cs typeface="+mn-lt"/>
              </a:rPr>
              <a:t> </a:t>
            </a:r>
            <a:r>
              <a:rPr lang="de-DE" sz="1200">
                <a:ea typeface="+mn-lt"/>
                <a:cs typeface="+mn-lt"/>
              </a:rPr>
              <a:t>frame </a:t>
            </a:r>
            <a:r>
              <a:rPr lang="de-DE" sz="1200" err="1">
                <a:ea typeface="+mn-lt"/>
                <a:cs typeface="+mn-lt"/>
              </a:rPr>
              <a:t>padding</a:t>
            </a:r>
            <a:r>
              <a:rPr lang="de-DE" sz="1200">
                <a:ea typeface="+mn-lt"/>
                <a:cs typeface="+mn-lt"/>
              </a:rPr>
              <a:t> </a:t>
            </a:r>
            <a:r>
              <a:rPr lang="de-DE" sz="1200" err="1">
                <a:ea typeface="+mn-lt"/>
                <a:cs typeface="+mn-lt"/>
              </a:rPr>
              <a:t>supports</a:t>
            </a:r>
            <a:r>
              <a:rPr lang="de-DE" sz="1200">
                <a:ea typeface="+mn-lt"/>
                <a:cs typeface="+mn-lt"/>
              </a:rPr>
              <a:t> an optimal fit due </a:t>
            </a:r>
            <a:r>
              <a:rPr lang="de-DE" sz="1200" err="1">
                <a:ea typeface="+mn-lt"/>
                <a:cs typeface="+mn-lt"/>
              </a:rPr>
              <a:t>to</a:t>
            </a:r>
            <a:r>
              <a:rPr lang="de-DE" sz="1200">
                <a:ea typeface="+mn-lt"/>
                <a:cs typeface="+mn-lt"/>
              </a:rPr>
              <a:t> its high </a:t>
            </a:r>
            <a:r>
              <a:rPr lang="de-DE" sz="1200" err="1">
                <a:ea typeface="+mn-lt"/>
                <a:cs typeface="+mn-lt"/>
              </a:rPr>
              <a:t>adaptability</a:t>
            </a:r>
            <a:endParaRPr lang="de-DE" sz="1200">
              <a:ea typeface="+mn-lt"/>
              <a:cs typeface="+mn-lt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FD3829BF-07D8-4957-A852-FAF51763646E}"/>
              </a:ext>
            </a:extLst>
          </p:cNvPr>
          <p:cNvSpPr/>
          <p:nvPr/>
        </p:nvSpPr>
        <p:spPr>
          <a:xfrm>
            <a:off x="1753668" y="4996598"/>
            <a:ext cx="2660377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de-DE" sz="1200" b="1">
                <a:solidFill>
                  <a:srgbClr val="EA5A0C"/>
                </a:solidFill>
              </a:rPr>
              <a:t>QUICK CLICK SYSTEM</a:t>
            </a:r>
          </a:p>
          <a:p>
            <a:r>
              <a:rPr lang="de-DE" sz="1200" err="1">
                <a:ea typeface="+mn-lt"/>
                <a:cs typeface="+mn-lt"/>
              </a:rPr>
              <a:t>Allows</a:t>
            </a:r>
            <a:r>
              <a:rPr lang="de-DE" sz="1200">
                <a:ea typeface="+mn-lt"/>
                <a:cs typeface="+mn-lt"/>
              </a:rPr>
              <a:t> easy </a:t>
            </a:r>
            <a:r>
              <a:rPr lang="de-DE" sz="1200" err="1">
                <a:ea typeface="+mn-lt"/>
                <a:cs typeface="+mn-lt"/>
              </a:rPr>
              <a:t>removal</a:t>
            </a:r>
            <a:r>
              <a:rPr lang="de-DE" sz="1200">
                <a:ea typeface="+mn-lt"/>
                <a:cs typeface="+mn-lt"/>
              </a:rPr>
              <a:t>, </a:t>
            </a:r>
            <a:r>
              <a:rPr lang="de-DE" sz="1200" err="1">
                <a:ea typeface="+mn-lt"/>
                <a:cs typeface="+mn-lt"/>
              </a:rPr>
              <a:t>change</a:t>
            </a:r>
            <a:r>
              <a:rPr lang="de-DE" sz="1200">
                <a:ea typeface="+mn-lt"/>
                <a:cs typeface="+mn-lt"/>
              </a:rPr>
              <a:t> and </a:t>
            </a:r>
            <a:r>
              <a:rPr lang="de-DE" sz="1200" err="1">
                <a:ea typeface="+mn-lt"/>
                <a:cs typeface="+mn-lt"/>
              </a:rPr>
              <a:t>insertion</a:t>
            </a:r>
            <a:r>
              <a:rPr lang="de-DE" sz="1200">
                <a:ea typeface="+mn-lt"/>
                <a:cs typeface="+mn-lt"/>
              </a:rPr>
              <a:t> of </a:t>
            </a:r>
            <a:r>
              <a:rPr lang="de-DE" sz="1200" b="1" err="1">
                <a:ea typeface="+mn-lt"/>
                <a:cs typeface="+mn-lt"/>
              </a:rPr>
              <a:t>the</a:t>
            </a:r>
            <a:r>
              <a:rPr lang="de-DE" sz="1200" b="1">
                <a:ea typeface="+mn-lt"/>
                <a:cs typeface="+mn-lt"/>
              </a:rPr>
              <a:t> 3D SPACE KNIT</a:t>
            </a:r>
          </a:p>
        </p:txBody>
      </p:sp>
      <p:pic>
        <p:nvPicPr>
          <p:cNvPr id="66" name="Inhaltsplatzhalter 5">
            <a:extLst>
              <a:ext uri="{FF2B5EF4-FFF2-40B4-BE49-F238E27FC236}">
                <a16:creationId xmlns:a16="http://schemas.microsoft.com/office/drawing/2014/main" id="{BAFC29C8-6B62-423E-BB82-E29736A3C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97" y="4939411"/>
            <a:ext cx="576000" cy="576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061424CE-0E74-494E-AF8E-CD6E66116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21" y="4937645"/>
            <a:ext cx="576000" cy="576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35B8A92C-0652-49DF-8C31-0773881AA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781" y="4928134"/>
            <a:ext cx="576000" cy="576000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0D28A54E-0FCF-4AA3-B06D-4D1D43A2B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65" y="4939411"/>
            <a:ext cx="576000" cy="576000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42031400-EDF9-4695-978A-4A035635750F}"/>
              </a:ext>
            </a:extLst>
          </p:cNvPr>
          <p:cNvSpPr txBox="1"/>
          <p:nvPr/>
        </p:nvSpPr>
        <p:spPr>
          <a:xfrm>
            <a:off x="5028073" y="5561494"/>
            <a:ext cx="1400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/>
              <a:t>Light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4D7266EE-9BC6-4EED-BF9F-2F5C4B541959}"/>
              </a:ext>
            </a:extLst>
          </p:cNvPr>
          <p:cNvSpPr txBox="1"/>
          <p:nvPr/>
        </p:nvSpPr>
        <p:spPr>
          <a:xfrm>
            <a:off x="7638116" y="5549509"/>
            <a:ext cx="14004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/>
              <a:t>Breathable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A001B333-F133-40DD-A399-03B79E7326D2}"/>
              </a:ext>
            </a:extLst>
          </p:cNvPr>
          <p:cNvSpPr txBox="1"/>
          <p:nvPr/>
        </p:nvSpPr>
        <p:spPr>
          <a:xfrm>
            <a:off x="6276758" y="5549510"/>
            <a:ext cx="142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/>
              <a:t>Optimal </a:t>
            </a:r>
          </a:p>
          <a:p>
            <a:pPr algn="ctr"/>
            <a:r>
              <a:rPr lang="de-DE" sz="1000"/>
              <a:t>Fit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BE362EBC-9395-4D0F-A81F-EB66B54DC9EB}"/>
              </a:ext>
            </a:extLst>
          </p:cNvPr>
          <p:cNvSpPr txBox="1"/>
          <p:nvPr/>
        </p:nvSpPr>
        <p:spPr>
          <a:xfrm>
            <a:off x="8783976" y="5549509"/>
            <a:ext cx="1615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/>
              <a:t>Recycled </a:t>
            </a:r>
          </a:p>
          <a:p>
            <a:pPr algn="ctr"/>
            <a:r>
              <a:rPr lang="de-DE" sz="1000"/>
              <a:t>Materials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4E7BD1-F5B9-4A00-A799-131AAB468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701" y="4937645"/>
            <a:ext cx="644111" cy="611863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EF83D25B-C113-4D8C-B1DE-ADF46221333F}"/>
              </a:ext>
            </a:extLst>
          </p:cNvPr>
          <p:cNvSpPr txBox="1"/>
          <p:nvPr/>
        </p:nvSpPr>
        <p:spPr>
          <a:xfrm>
            <a:off x="9849025" y="5549919"/>
            <a:ext cx="221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X-</a:t>
            </a:r>
            <a:r>
              <a:rPr lang="de-DE" sz="1000" dirty="0" err="1"/>
              <a:t>rays</a:t>
            </a:r>
            <a:r>
              <a:rPr lang="de-DE" sz="1000" dirty="0"/>
              <a:t> </a:t>
            </a:r>
          </a:p>
          <a:p>
            <a:pPr algn="ctr"/>
            <a:r>
              <a:rPr lang="de-DE" sz="1000" dirty="0" err="1"/>
              <a:t>compatible</a:t>
            </a:r>
            <a:endParaRPr lang="de-DE" sz="1000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A75539E-D492-463D-85CE-6DC197C85A52}"/>
              </a:ext>
            </a:extLst>
          </p:cNvPr>
          <p:cNvGrpSpPr/>
          <p:nvPr/>
        </p:nvGrpSpPr>
        <p:grpSpPr>
          <a:xfrm>
            <a:off x="5215656" y="1105474"/>
            <a:ext cx="6586702" cy="3542445"/>
            <a:chOff x="1178071" y="1473753"/>
            <a:chExt cx="8557334" cy="460228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A75B00CF-10C2-4B16-A7F7-E76E59EFCD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7" b="28512"/>
            <a:stretch/>
          </p:blipFill>
          <p:spPr>
            <a:xfrm>
              <a:off x="1178071" y="2366123"/>
              <a:ext cx="8000613" cy="2825579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0C87C29-9E99-4783-B558-7F8088C42337}"/>
                </a:ext>
              </a:extLst>
            </p:cNvPr>
            <p:cNvSpPr txBox="1"/>
            <p:nvPr/>
          </p:nvSpPr>
          <p:spPr>
            <a:xfrm>
              <a:off x="3029980" y="1823576"/>
              <a:ext cx="1799426" cy="5198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e-DE" sz="1000" b="0" i="0" u="none" strike="noStrike" baseline="0"/>
                <a:t>Granulate </a:t>
              </a:r>
              <a:r>
                <a:rPr lang="de-DE" sz="1000" b="0" i="0" u="none" strike="noStrike" baseline="0" err="1"/>
                <a:t>from</a:t>
              </a:r>
              <a:r>
                <a:rPr lang="de-DE" sz="1000" b="0" i="0" u="none" strike="noStrike" baseline="0"/>
                <a:t> </a:t>
              </a:r>
              <a:r>
                <a:rPr lang="de-DE" sz="1000" b="1" i="0" u="none" strike="noStrike" baseline="0" err="1"/>
                <a:t>recycled</a:t>
              </a:r>
              <a:r>
                <a:rPr lang="de-DE" sz="1000" b="1" i="0" u="none" strike="noStrike" baseline="0"/>
                <a:t> </a:t>
              </a:r>
              <a:r>
                <a:rPr lang="de-DE" sz="1000" b="1" i="0" u="none" strike="noStrike" baseline="0" err="1"/>
                <a:t>materials</a:t>
              </a:r>
              <a:endParaRPr lang="de-DE" sz="1000" b="1"/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F719AF36-B971-4B9A-8D05-A289EF318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9756" y="1898491"/>
              <a:ext cx="0" cy="1292864"/>
            </a:xfrm>
            <a:prstGeom prst="line">
              <a:avLst/>
            </a:prstGeom>
            <a:ln>
              <a:solidFill>
                <a:srgbClr val="EA5A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D64D824D-7538-4A79-B47B-1C594BC40F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5804" y="4406611"/>
              <a:ext cx="0" cy="1545463"/>
            </a:xfrm>
            <a:prstGeom prst="line">
              <a:avLst/>
            </a:prstGeom>
            <a:ln>
              <a:solidFill>
                <a:srgbClr val="EA5A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CA30ACD-92BE-477D-9E38-70861CBB5033}"/>
                </a:ext>
              </a:extLst>
            </p:cNvPr>
            <p:cNvSpPr txBox="1"/>
            <p:nvPr/>
          </p:nvSpPr>
          <p:spPr>
            <a:xfrm>
              <a:off x="5119124" y="5356294"/>
              <a:ext cx="3255476" cy="719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/>
                <a:t>Optimized use of materials </a:t>
              </a:r>
              <a:r>
                <a:rPr lang="en-US" sz="1000" dirty="0"/>
                <a:t>for more </a:t>
              </a:r>
              <a:r>
                <a:rPr lang="en-US" sz="1000" b="1" dirty="0"/>
                <a:t>lightness</a:t>
              </a:r>
              <a:r>
                <a:rPr lang="en-US" sz="1000" dirty="0"/>
                <a:t> - with high </a:t>
              </a:r>
              <a:r>
                <a:rPr lang="en-US" sz="1000" b="1" dirty="0"/>
                <a:t>stability</a:t>
              </a:r>
              <a:r>
                <a:rPr lang="en-US" sz="1000" dirty="0"/>
                <a:t> due to the</a:t>
              </a:r>
            </a:p>
            <a:p>
              <a:r>
                <a:rPr lang="en-US" sz="1000" dirty="0"/>
                <a:t>the organic structure</a:t>
              </a:r>
              <a:endParaRPr lang="de-DE" sz="1000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BAB1F7A-7B85-4FD3-B061-BDCE168A30AA}"/>
                </a:ext>
              </a:extLst>
            </p:cNvPr>
            <p:cNvSpPr txBox="1"/>
            <p:nvPr/>
          </p:nvSpPr>
          <p:spPr>
            <a:xfrm>
              <a:off x="7342399" y="1473753"/>
              <a:ext cx="2393006" cy="9196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l"/>
              <a:r>
                <a:rPr lang="en-US" sz="1000" b="1" i="0" u="none" strike="noStrike" baseline="0" dirty="0"/>
                <a:t>High breathability </a:t>
              </a:r>
              <a:r>
                <a:rPr lang="en-US" sz="1000" i="0" u="none" strike="noStrike" baseline="0" dirty="0"/>
                <a:t>and</a:t>
              </a:r>
            </a:p>
            <a:p>
              <a:pPr algn="l"/>
              <a:r>
                <a:rPr lang="en-US" sz="1000" i="0" u="none" strike="noStrike" baseline="0" dirty="0"/>
                <a:t>optimum air circulation</a:t>
              </a:r>
            </a:p>
            <a:p>
              <a:pPr algn="l"/>
              <a:r>
                <a:rPr lang="en-US" sz="1000" i="0" u="none" strike="noStrike" baseline="0" dirty="0"/>
                <a:t>due to the </a:t>
              </a:r>
              <a:r>
                <a:rPr lang="en-US" sz="1000" dirty="0"/>
                <a:t>3D SPACE KNIT frame pad	</a:t>
              </a:r>
              <a:endParaRPr lang="en-US" sz="1000" i="0" u="none" strike="noStrike" baseline="0" dirty="0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1A50A1C-2453-4D3B-AF46-040183F64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2401" y="1559347"/>
              <a:ext cx="0" cy="1451475"/>
            </a:xfrm>
            <a:prstGeom prst="line">
              <a:avLst/>
            </a:prstGeom>
            <a:ln>
              <a:solidFill>
                <a:srgbClr val="EA5A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D8C5F0AA-5607-4243-850B-C4AC503D0848}"/>
              </a:ext>
            </a:extLst>
          </p:cNvPr>
          <p:cNvSpPr txBox="1">
            <a:spLocks/>
          </p:cNvSpPr>
          <p:nvPr/>
        </p:nvSpPr>
        <p:spPr>
          <a:xfrm>
            <a:off x="-507206" y="316820"/>
            <a:ext cx="7386638" cy="442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200">
                <a:solidFill>
                  <a:srgbClr val="EA5A0C"/>
                </a:solidFill>
              </a:rPr>
              <a:t>	</a:t>
            </a:r>
            <a:r>
              <a:rPr lang="de-DE" sz="3200" b="1">
                <a:solidFill>
                  <a:srgbClr val="EA5A0C"/>
                </a:solidFill>
              </a:rPr>
              <a:t>ORGANIC TECHNOLOGY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4A786161-025D-4806-9FC5-FB7FF81757E7}"/>
              </a:ext>
            </a:extLst>
          </p:cNvPr>
          <p:cNvSpPr txBox="1">
            <a:spLocks/>
          </p:cNvSpPr>
          <p:nvPr/>
        </p:nvSpPr>
        <p:spPr>
          <a:xfrm>
            <a:off x="-507206" y="910545"/>
            <a:ext cx="7228671" cy="331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>
                <a:solidFill>
                  <a:srgbClr val="EA5A0C"/>
                </a:solidFill>
              </a:rPr>
              <a:t>	INSPIRED BY NATURE – CARE FOR NATURE </a:t>
            </a:r>
          </a:p>
        </p:txBody>
      </p:sp>
    </p:spTree>
    <p:extLst>
      <p:ext uri="{BB962C8B-B14F-4D97-AF65-F5344CB8AC3E}">
        <p14:creationId xmlns:p14="http://schemas.microsoft.com/office/powerpoint/2010/main" val="4017169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feld 29">
            <a:extLst>
              <a:ext uri="{FF2B5EF4-FFF2-40B4-BE49-F238E27FC236}">
                <a16:creationId xmlns:a16="http://schemas.microsoft.com/office/drawing/2014/main" id="{C7AAB9D2-8ABF-4782-A22C-1C00A0B0F521}"/>
              </a:ext>
            </a:extLst>
          </p:cNvPr>
          <p:cNvSpPr txBox="1"/>
          <p:nvPr/>
        </p:nvSpPr>
        <p:spPr>
          <a:xfrm>
            <a:off x="5071067" y="2495659"/>
            <a:ext cx="6643686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>
                <a:solidFill>
                  <a:srgbClr val="EA5A0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MANU-CAST® </a:t>
            </a:r>
            <a:r>
              <a:rPr lang="de-DE" sz="1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ORGANIC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ADDBF59-65BD-41B4-8A3F-27AB11CE5EFA}"/>
              </a:ext>
            </a:extLst>
          </p:cNvPr>
          <p:cNvSpPr txBox="1"/>
          <p:nvPr/>
        </p:nvSpPr>
        <p:spPr>
          <a:xfrm>
            <a:off x="5071067" y="2901665"/>
            <a:ext cx="2433319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0" i="0" u="none" strike="noStrike" baseline="0" dirty="0" err="1"/>
              <a:t>Wrist</a:t>
            </a:r>
            <a:r>
              <a:rPr lang="de-DE" sz="1400" b="0" i="0" u="none" strike="noStrike" baseline="0" dirty="0"/>
              <a:t> </a:t>
            </a:r>
            <a:r>
              <a:rPr lang="de-DE" sz="1400" dirty="0" err="1"/>
              <a:t>braces</a:t>
            </a:r>
            <a:r>
              <a:rPr lang="de-DE" sz="1400" b="0" i="0" u="none" strike="noStrike" baseline="0" dirty="0"/>
              <a:t> </a:t>
            </a:r>
            <a:r>
              <a:rPr lang="de-DE" sz="1400" b="0" i="0" u="none" strike="noStrike" baseline="0" dirty="0" err="1"/>
              <a:t>for</a:t>
            </a:r>
            <a:r>
              <a:rPr lang="de-DE" sz="1400" b="0" i="0" u="none" strike="noStrike" baseline="0" dirty="0"/>
              <a:t> </a:t>
            </a:r>
            <a:r>
              <a:rPr lang="de-DE" sz="1400" b="0" i="0" u="none" strike="noStrike" baseline="0" dirty="0" err="1"/>
              <a:t>immobilization</a:t>
            </a:r>
            <a:r>
              <a:rPr lang="de-DE" sz="1400" b="0" i="0" u="none" strike="noStrike" baseline="0" dirty="0"/>
              <a:t> </a:t>
            </a:r>
            <a:endParaRPr lang="de-DE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D34D280-3CF5-4ABF-958E-2188939E4B7A}"/>
              </a:ext>
            </a:extLst>
          </p:cNvPr>
          <p:cNvSpPr txBox="1"/>
          <p:nvPr/>
        </p:nvSpPr>
        <p:spPr>
          <a:xfrm>
            <a:off x="2723153" y="3505870"/>
            <a:ext cx="20690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b="1" dirty="0">
                <a:solidFill>
                  <a:srgbClr val="EA5A0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MANU-CAST® </a:t>
            </a:r>
            <a:r>
              <a:rPr lang="de-DE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ORGANIC D</a:t>
            </a:r>
          </a:p>
          <a:p>
            <a:r>
              <a:rPr lang="de-DE" sz="1200" dirty="0" err="1"/>
              <a:t>Wrist</a:t>
            </a:r>
            <a:r>
              <a:rPr lang="de-DE" sz="1200" dirty="0"/>
              <a:t> </a:t>
            </a:r>
            <a:r>
              <a:rPr lang="de-DE" sz="1200" dirty="0" err="1"/>
              <a:t>brace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finger</a:t>
            </a:r>
            <a:r>
              <a:rPr lang="de-DE" sz="1200" dirty="0"/>
              <a:t> </a:t>
            </a:r>
            <a:r>
              <a:rPr lang="de-DE" sz="1200" dirty="0" err="1"/>
              <a:t>fixation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immobilization</a:t>
            </a:r>
            <a:endParaRPr lang="en-US" sz="1200" dirty="0">
              <a:cs typeface="Calibri" panose="020F0502020204030204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5AA588C-500F-48A3-8AAC-8C33CD5C0205}"/>
              </a:ext>
            </a:extLst>
          </p:cNvPr>
          <p:cNvSpPr txBox="1"/>
          <p:nvPr/>
        </p:nvSpPr>
        <p:spPr>
          <a:xfrm>
            <a:off x="1808734" y="1908284"/>
            <a:ext cx="22330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b="1" dirty="0">
                <a:solidFill>
                  <a:srgbClr val="EA5A0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MANU-CAST® </a:t>
            </a:r>
            <a:r>
              <a:rPr lang="de-DE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ORGANIC P</a:t>
            </a:r>
          </a:p>
          <a:p>
            <a:r>
              <a:rPr lang="de-DE" sz="1200" dirty="0" err="1">
                <a:ea typeface="+mn-lt"/>
                <a:cs typeface="+mn-lt"/>
              </a:rPr>
              <a:t>Wrist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brace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with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thumb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fixation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for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immobilization</a:t>
            </a:r>
            <a:endParaRPr lang="de-DE" sz="1200" dirty="0">
              <a:cs typeface="Calibri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2B9133-D496-445C-BE68-C6418DB1F54E}"/>
              </a:ext>
            </a:extLst>
          </p:cNvPr>
          <p:cNvSpPr/>
          <p:nvPr/>
        </p:nvSpPr>
        <p:spPr>
          <a:xfrm>
            <a:off x="-2135094" y="1777737"/>
            <a:ext cx="4163504" cy="4147793"/>
          </a:xfrm>
          <a:prstGeom prst="ellipse">
            <a:avLst/>
          </a:prstGeom>
          <a:noFill/>
          <a:ln>
            <a:solidFill>
              <a:srgbClr val="F75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C1466D9-6E47-4B45-9770-64A861CEB135}"/>
              </a:ext>
            </a:extLst>
          </p:cNvPr>
          <p:cNvSpPr/>
          <p:nvPr/>
        </p:nvSpPr>
        <p:spPr>
          <a:xfrm>
            <a:off x="659737" y="4644607"/>
            <a:ext cx="1082547" cy="1082547"/>
          </a:xfrm>
          <a:prstGeom prst="ellipse">
            <a:avLst/>
          </a:prstGeom>
          <a:solidFill>
            <a:schemeClr val="bg1"/>
          </a:solidFill>
          <a:ln>
            <a:solidFill>
              <a:srgbClr val="F75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7581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4E7ABF2-139E-4682-8D52-6A7C88A554DA}"/>
              </a:ext>
            </a:extLst>
          </p:cNvPr>
          <p:cNvSpPr/>
          <p:nvPr/>
        </p:nvSpPr>
        <p:spPr>
          <a:xfrm>
            <a:off x="662570" y="1763723"/>
            <a:ext cx="1082547" cy="1082547"/>
          </a:xfrm>
          <a:prstGeom prst="ellipse">
            <a:avLst/>
          </a:prstGeom>
          <a:solidFill>
            <a:schemeClr val="bg1"/>
          </a:solidFill>
          <a:ln>
            <a:solidFill>
              <a:srgbClr val="F75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7581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0DA8C39-86D6-4F99-9958-A1300253FED3}"/>
              </a:ext>
            </a:extLst>
          </p:cNvPr>
          <p:cNvSpPr/>
          <p:nvPr/>
        </p:nvSpPr>
        <p:spPr>
          <a:xfrm>
            <a:off x="1442656" y="3228465"/>
            <a:ext cx="1082547" cy="1082547"/>
          </a:xfrm>
          <a:prstGeom prst="ellipse">
            <a:avLst/>
          </a:prstGeom>
          <a:solidFill>
            <a:schemeClr val="bg1"/>
          </a:solidFill>
          <a:ln>
            <a:solidFill>
              <a:srgbClr val="F75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75811"/>
              </a:solidFill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2E83E3-B27E-4601-8CFE-C6AD9CFF6795}"/>
              </a:ext>
            </a:extLst>
          </p:cNvPr>
          <p:cNvSpPr txBox="1"/>
          <p:nvPr/>
        </p:nvSpPr>
        <p:spPr>
          <a:xfrm>
            <a:off x="1843858" y="4865739"/>
            <a:ext cx="22649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200" b="1" dirty="0">
                <a:solidFill>
                  <a:srgbClr val="EA5A0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MANU-CAST® </a:t>
            </a:r>
            <a:r>
              <a:rPr lang="de-DE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ORGANIC DP</a:t>
            </a:r>
          </a:p>
          <a:p>
            <a:r>
              <a:rPr lang="de-DE" sz="1200" dirty="0" err="1"/>
              <a:t>Wrist</a:t>
            </a:r>
            <a:r>
              <a:rPr lang="de-DE" sz="1200" dirty="0"/>
              <a:t> </a:t>
            </a:r>
            <a:r>
              <a:rPr lang="de-DE" sz="1200" dirty="0" err="1"/>
              <a:t>brace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finger</a:t>
            </a:r>
            <a:r>
              <a:rPr lang="de-DE" sz="1200" dirty="0"/>
              <a:t> and </a:t>
            </a:r>
            <a:r>
              <a:rPr lang="de-DE" sz="1200" dirty="0" err="1"/>
              <a:t>thumb</a:t>
            </a:r>
            <a:r>
              <a:rPr lang="de-DE" sz="1200" dirty="0"/>
              <a:t> </a:t>
            </a:r>
            <a:r>
              <a:rPr lang="de-DE" sz="1200" dirty="0" err="1"/>
              <a:t>fixation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immobilization</a:t>
            </a:r>
            <a:endParaRPr lang="en-US" sz="1200" dirty="0">
              <a:cs typeface="Calibri" panose="020F0502020204030204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53477B82-591B-41FB-AA4D-ABB2E8F7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734" y="1848094"/>
            <a:ext cx="498901" cy="93931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6B657065-634B-4260-B6A7-3D63EA2F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5346"/>
          <a:stretch/>
        </p:blipFill>
        <p:spPr>
          <a:xfrm>
            <a:off x="1788791" y="3258259"/>
            <a:ext cx="390273" cy="102262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5F888E5-CEFA-4689-9BE6-9449544959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916" y="4728698"/>
            <a:ext cx="418185" cy="914364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1C8617EF-BAE9-4728-8096-A3493857452C}"/>
              </a:ext>
            </a:extLst>
          </p:cNvPr>
          <p:cNvSpPr txBox="1"/>
          <p:nvPr/>
        </p:nvSpPr>
        <p:spPr>
          <a:xfrm>
            <a:off x="1451120" y="1691198"/>
            <a:ext cx="435078" cy="2308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NEW</a:t>
            </a:r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DF6308C-D216-4292-93C1-5029A9C487B1}"/>
              </a:ext>
            </a:extLst>
          </p:cNvPr>
          <p:cNvSpPr txBox="1"/>
          <p:nvPr/>
        </p:nvSpPr>
        <p:spPr>
          <a:xfrm>
            <a:off x="2278032" y="3207833"/>
            <a:ext cx="435078" cy="2308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NEW</a:t>
            </a:r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4407835-B75B-4B03-B757-8652E1604441}"/>
              </a:ext>
            </a:extLst>
          </p:cNvPr>
          <p:cNvSpPr txBox="1"/>
          <p:nvPr/>
        </p:nvSpPr>
        <p:spPr>
          <a:xfrm>
            <a:off x="1473298" y="4613282"/>
            <a:ext cx="435078" cy="2308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NEW</a:t>
            </a:r>
            <a:endParaRPr lang="de-DE" sz="1200" b="1">
              <a:solidFill>
                <a:schemeClr val="bg1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C2DEFE2-7A73-466B-BC51-CDDD37DC067D}"/>
              </a:ext>
            </a:extLst>
          </p:cNvPr>
          <p:cNvSpPr txBox="1"/>
          <p:nvPr/>
        </p:nvSpPr>
        <p:spPr>
          <a:xfrm>
            <a:off x="5151631" y="2237772"/>
            <a:ext cx="435078" cy="230832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900" b="1">
                <a:solidFill>
                  <a:schemeClr val="bg1"/>
                </a:solidFill>
              </a:rPr>
              <a:t>NEW</a:t>
            </a:r>
            <a:endParaRPr lang="de-DE" sz="1200" b="1">
              <a:solidFill>
                <a:schemeClr val="bg1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C69092A-4B80-4656-AF45-5395290E97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55" t="8620" r="14839" b="720"/>
          <a:stretch/>
        </p:blipFill>
        <p:spPr>
          <a:xfrm>
            <a:off x="6375759" y="-1"/>
            <a:ext cx="5823111" cy="6858001"/>
          </a:xfrm>
          <a:prstGeom prst="rect">
            <a:avLst/>
          </a:prstGeom>
        </p:spPr>
      </p:pic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D700C30F-F68F-42A5-9DB9-1F780C07AA16}"/>
              </a:ext>
            </a:extLst>
          </p:cNvPr>
          <p:cNvSpPr txBox="1">
            <a:spLocks/>
          </p:cNvSpPr>
          <p:nvPr/>
        </p:nvSpPr>
        <p:spPr>
          <a:xfrm>
            <a:off x="-507206" y="316820"/>
            <a:ext cx="7386638" cy="442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3200">
                <a:solidFill>
                  <a:srgbClr val="EA5A0C"/>
                </a:solidFill>
              </a:rPr>
              <a:t>	</a:t>
            </a:r>
            <a:r>
              <a:rPr lang="de-DE" sz="3200" b="1">
                <a:solidFill>
                  <a:srgbClr val="EA5A0C"/>
                </a:solidFill>
              </a:rPr>
              <a:t>ORGANIC WRIST BRACES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1C36CCB9-BD99-4447-BF0B-D312F30250FC}"/>
              </a:ext>
            </a:extLst>
          </p:cNvPr>
          <p:cNvSpPr txBox="1">
            <a:spLocks/>
          </p:cNvSpPr>
          <p:nvPr/>
        </p:nvSpPr>
        <p:spPr>
          <a:xfrm>
            <a:off x="-507206" y="910545"/>
            <a:ext cx="5802313" cy="331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>
                <a:solidFill>
                  <a:srgbClr val="EA5A0C"/>
                </a:solidFill>
              </a:rPr>
              <a:t>	ENGINEERED BY SPORLASTIC</a:t>
            </a:r>
          </a:p>
        </p:txBody>
      </p:sp>
    </p:spTree>
    <p:extLst>
      <p:ext uri="{BB962C8B-B14F-4D97-AF65-F5344CB8AC3E}">
        <p14:creationId xmlns:p14="http://schemas.microsoft.com/office/powerpoint/2010/main" val="269313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955C40-54AA-43B3-9090-C810A5F3C9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507206" y="316820"/>
            <a:ext cx="7386638" cy="4429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3200">
                <a:solidFill>
                  <a:srgbClr val="EA5A0C"/>
                </a:solidFill>
              </a:rPr>
              <a:t>	</a:t>
            </a:r>
            <a:r>
              <a:rPr lang="de-DE" sz="3200" b="1">
                <a:solidFill>
                  <a:srgbClr val="EA5A0C"/>
                </a:solidFill>
              </a:rPr>
              <a:t>ORGANIC TECHNOLOGY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F04285-5392-48EB-BC4F-9D7450D2EF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507206" y="910545"/>
            <a:ext cx="5802313" cy="33178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400">
                <a:solidFill>
                  <a:srgbClr val="EA5A0C"/>
                </a:solidFill>
              </a:rPr>
              <a:t>	INSPIRED BY NATURE </a:t>
            </a:r>
          </a:p>
        </p:txBody>
      </p:sp>
      <p:pic>
        <p:nvPicPr>
          <p:cNvPr id="37" name="Inhaltsplatzhalter 5">
            <a:extLst>
              <a:ext uri="{FF2B5EF4-FFF2-40B4-BE49-F238E27FC236}">
                <a16:creationId xmlns:a16="http://schemas.microsoft.com/office/drawing/2014/main" id="{8BDF8CDC-670B-4E37-8AB1-29CCA81B5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75" y="3864938"/>
            <a:ext cx="576000" cy="576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BADF4E44-94D1-47CB-8968-20D16554F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89" y="1552418"/>
            <a:ext cx="576000" cy="576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4B82F7AF-DE12-4D3A-98FD-4F2CCCB4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27" y="440154"/>
            <a:ext cx="576000" cy="576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E2C9426D-EC3E-4A41-A2AC-ACEABD701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52" y="2742494"/>
            <a:ext cx="576000" cy="576000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BA45EC76-05E1-41AC-B188-6253C5A02A37}"/>
              </a:ext>
            </a:extLst>
          </p:cNvPr>
          <p:cNvSpPr txBox="1"/>
          <p:nvPr/>
        </p:nvSpPr>
        <p:spPr>
          <a:xfrm>
            <a:off x="10060055" y="1104188"/>
            <a:ext cx="140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Light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5672F911-3625-429A-BBA5-D85372CC52CA}"/>
              </a:ext>
            </a:extLst>
          </p:cNvPr>
          <p:cNvSpPr txBox="1"/>
          <p:nvPr/>
        </p:nvSpPr>
        <p:spPr>
          <a:xfrm>
            <a:off x="10060055" y="2218924"/>
            <a:ext cx="140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Breathable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D1797CA-F7D7-4BC2-AC44-358A9DEE5405}"/>
              </a:ext>
            </a:extLst>
          </p:cNvPr>
          <p:cNvSpPr txBox="1"/>
          <p:nvPr/>
        </p:nvSpPr>
        <p:spPr>
          <a:xfrm>
            <a:off x="10060055" y="3395251"/>
            <a:ext cx="140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Optimal fit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BC86A0CE-26F9-47B5-8630-F93BC7AA8C6F}"/>
              </a:ext>
            </a:extLst>
          </p:cNvPr>
          <p:cNvSpPr txBox="1"/>
          <p:nvPr/>
        </p:nvSpPr>
        <p:spPr>
          <a:xfrm>
            <a:off x="9938784" y="4528971"/>
            <a:ext cx="161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/>
              <a:t>Recycled materials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B816E7CD-CC10-44F3-8E78-1A42ECCFD57B}"/>
              </a:ext>
            </a:extLst>
          </p:cNvPr>
          <p:cNvSpPr txBox="1"/>
          <p:nvPr/>
        </p:nvSpPr>
        <p:spPr>
          <a:xfrm>
            <a:off x="9951187" y="5613700"/>
            <a:ext cx="161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X-</a:t>
            </a:r>
            <a:r>
              <a:rPr lang="de-DE" sz="1200" dirty="0" err="1"/>
              <a:t>rays</a:t>
            </a:r>
            <a:r>
              <a:rPr lang="de-DE" sz="1200" dirty="0"/>
              <a:t> </a:t>
            </a:r>
            <a:r>
              <a:rPr lang="de-DE" sz="1200" dirty="0" err="1"/>
              <a:t>compatible</a:t>
            </a:r>
            <a:endParaRPr lang="de-DE" sz="12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726F2AC-5773-4067-AB43-7782EB9031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3006" y="4970270"/>
            <a:ext cx="644111" cy="61186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14ACB6F-6DB0-4EA8-BC15-E8247FE3D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" y="1658406"/>
            <a:ext cx="482625" cy="49532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23C773C-331B-4A3B-AB41-A599E2D03AE9}"/>
              </a:ext>
            </a:extLst>
          </p:cNvPr>
          <p:cNvSpPr txBox="1"/>
          <p:nvPr/>
        </p:nvSpPr>
        <p:spPr>
          <a:xfrm>
            <a:off x="886152" y="1665472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Smart handling</a:t>
            </a:r>
          </a:p>
          <a:p>
            <a:r>
              <a:rPr lang="en-US" sz="1200"/>
              <a:t>thanks to gripping aid and slip stop</a:t>
            </a:r>
            <a:endParaRPr lang="de-DE" sz="12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11B9BE0-AE02-4D13-86F5-4BC798A58CB3}"/>
              </a:ext>
            </a:extLst>
          </p:cNvPr>
          <p:cNvSpPr txBox="1"/>
          <p:nvPr/>
        </p:nvSpPr>
        <p:spPr>
          <a:xfrm>
            <a:off x="886152" y="2564470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Washable and removable pads</a:t>
            </a:r>
          </a:p>
          <a:p>
            <a:r>
              <a:rPr lang="en-US" sz="1200"/>
              <a:t>are easy to clean and therefore hygienic</a:t>
            </a:r>
            <a:endParaRPr lang="de-DE" sz="12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7240313-E10D-4582-AAFA-854E24758F1D}"/>
              </a:ext>
            </a:extLst>
          </p:cNvPr>
          <p:cNvSpPr txBox="1"/>
          <p:nvPr/>
        </p:nvSpPr>
        <p:spPr>
          <a:xfrm>
            <a:off x="886152" y="4177082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Few sizes</a:t>
            </a:r>
          </a:p>
          <a:p>
            <a:r>
              <a:rPr lang="en-US" sz="1200" dirty="0"/>
              <a:t>save storage space and </a:t>
            </a:r>
          </a:p>
          <a:p>
            <a:r>
              <a:rPr lang="en-US" sz="1200" dirty="0"/>
              <a:t>Simplifies measuring </a:t>
            </a:r>
            <a:endParaRPr lang="de-DE" sz="1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E6958B4-9DAA-4182-8FCF-21BDCDFB7E87}"/>
              </a:ext>
            </a:extLst>
          </p:cNvPr>
          <p:cNvSpPr txBox="1"/>
          <p:nvPr/>
        </p:nvSpPr>
        <p:spPr>
          <a:xfrm>
            <a:off x="886152" y="3418833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 err="1"/>
              <a:t>Customisable</a:t>
            </a:r>
            <a:endParaRPr lang="de-DE" sz="1200" b="1" dirty="0"/>
          </a:p>
          <a:p>
            <a:r>
              <a:rPr lang="de-DE" sz="1200" dirty="0" err="1"/>
              <a:t>with</a:t>
            </a:r>
            <a:r>
              <a:rPr lang="de-DE" sz="1200" dirty="0"/>
              <a:t> individual </a:t>
            </a:r>
            <a:r>
              <a:rPr lang="de-DE" sz="1200" dirty="0" err="1"/>
              <a:t>doming</a:t>
            </a:r>
            <a:endParaRPr lang="de-DE" sz="1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0C0FE71-0362-4FAE-8AF0-F8A8581C7A2C}"/>
              </a:ext>
            </a:extLst>
          </p:cNvPr>
          <p:cNvSpPr txBox="1"/>
          <p:nvPr/>
        </p:nvSpPr>
        <p:spPr>
          <a:xfrm>
            <a:off x="903739" y="5084836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dirty="0"/>
              <a:t>Comfortable</a:t>
            </a:r>
            <a:r>
              <a:rPr lang="en-US" sz="1200" b="1" i="0" u="none" strike="noStrike" baseline="0" dirty="0"/>
              <a:t> pads</a:t>
            </a:r>
          </a:p>
          <a:p>
            <a:pPr algn="l"/>
            <a:r>
              <a:rPr lang="en-US" sz="1200" i="0" u="none" strike="noStrike" baseline="0" dirty="0"/>
              <a:t>provide pressure relief</a:t>
            </a:r>
          </a:p>
          <a:p>
            <a:pPr algn="l"/>
            <a:r>
              <a:rPr lang="en-US" sz="1200" i="0" u="none" strike="noStrike" baseline="0" dirty="0"/>
              <a:t>of the straps and adapt to anatomy</a:t>
            </a:r>
            <a:endParaRPr lang="de-DE" sz="12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4560992-2929-476D-805B-E670F4432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" y="2555101"/>
            <a:ext cx="482625" cy="49532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984F71F-504F-43D6-B2D6-FB861AC4D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" y="3415340"/>
            <a:ext cx="482625" cy="49532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25F4466-733F-4F5A-B31A-9D012AF26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" y="4222441"/>
            <a:ext cx="482625" cy="49532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8DB10EA-D980-45EE-A120-A20C6832C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55" y="5115163"/>
            <a:ext cx="482625" cy="495325"/>
          </a:xfrm>
          <a:prstGeom prst="rect">
            <a:avLst/>
          </a:prstGeom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CF49327B-38D5-44F8-8015-70F91C0C045F}"/>
              </a:ext>
            </a:extLst>
          </p:cNvPr>
          <p:cNvCxnSpPr/>
          <p:nvPr/>
        </p:nvCxnSpPr>
        <p:spPr>
          <a:xfrm>
            <a:off x="3186113" y="1838541"/>
            <a:ext cx="2097087" cy="0"/>
          </a:xfrm>
          <a:prstGeom prst="line">
            <a:avLst/>
          </a:prstGeom>
          <a:ln w="12700">
            <a:solidFill>
              <a:srgbClr val="EA5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05721C3-9DC9-4351-AE3E-E529517D2F61}"/>
              </a:ext>
            </a:extLst>
          </p:cNvPr>
          <p:cNvCxnSpPr/>
          <p:nvPr/>
        </p:nvCxnSpPr>
        <p:spPr>
          <a:xfrm>
            <a:off x="3186113" y="3694787"/>
            <a:ext cx="2097087" cy="0"/>
          </a:xfrm>
          <a:prstGeom prst="line">
            <a:avLst/>
          </a:prstGeom>
          <a:ln w="12700">
            <a:solidFill>
              <a:srgbClr val="EA5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8B9F759-BBDE-4793-A2B7-CE3ED4F1EEEB}"/>
              </a:ext>
            </a:extLst>
          </p:cNvPr>
          <p:cNvCxnSpPr/>
          <p:nvPr/>
        </p:nvCxnSpPr>
        <p:spPr>
          <a:xfrm>
            <a:off x="3186113" y="5401999"/>
            <a:ext cx="2097087" cy="0"/>
          </a:xfrm>
          <a:prstGeom prst="line">
            <a:avLst/>
          </a:prstGeom>
          <a:ln w="12700">
            <a:solidFill>
              <a:srgbClr val="EA5A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Ein Bild, das Text, Licht, dunkel enthält.&#10;&#10;Automatisch generierte Beschreibung">
            <a:extLst>
              <a:ext uri="{FF2B5EF4-FFF2-40B4-BE49-F238E27FC236}">
                <a16:creationId xmlns:a16="http://schemas.microsoft.com/office/drawing/2014/main" id="{BEEEA28B-E655-461D-9A3F-B6634EFDF2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952"/>
          <a:stretch/>
        </p:blipFill>
        <p:spPr>
          <a:xfrm>
            <a:off x="4136471" y="537760"/>
            <a:ext cx="5529230" cy="55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50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955C40-54AA-43B3-9090-C810A5F3C99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768350"/>
            <a:ext cx="12192000" cy="44291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indent="0" algn="ctr">
              <a:buNone/>
            </a:pPr>
            <a:r>
              <a:rPr lang="de-DE" sz="3200" b="1">
                <a:solidFill>
                  <a:srgbClr val="EA5A0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MORE INFO UNDER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F04285-5392-48EB-BC4F-9D7450D2EF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362075"/>
            <a:ext cx="12192000" cy="33178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indent="0" algn="ctr">
              <a:buNone/>
            </a:pPr>
            <a:r>
              <a:rPr lang="de-DE" sz="2400" u="sng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2"/>
              </a:rPr>
              <a:t>www.sporlastic.de/organic-kontakt</a:t>
            </a:r>
            <a:endParaRPr lang="de-DE" sz="24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D29EB6-A0A0-41D1-BDB0-DE04C64BA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" t="688" r="1426" b="1772"/>
          <a:stretch/>
        </p:blipFill>
        <p:spPr>
          <a:xfrm>
            <a:off x="4333961" y="2100475"/>
            <a:ext cx="3524078" cy="34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33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co">
  <a:themeElements>
    <a:clrScheme name="SHA_AG">
      <a:dk1>
        <a:srgbClr val="000000"/>
      </a:dk1>
      <a:lt1>
        <a:srgbClr val="FFFFFF"/>
      </a:lt1>
      <a:dk2>
        <a:srgbClr val="009FEE"/>
      </a:dk2>
      <a:lt2>
        <a:srgbClr val="004999"/>
      </a:lt2>
      <a:accent1>
        <a:srgbClr val="16AFA5"/>
      </a:accent1>
      <a:accent2>
        <a:srgbClr val="88BA14"/>
      </a:accent2>
      <a:accent3>
        <a:srgbClr val="F9B211"/>
      </a:accent3>
      <a:accent4>
        <a:srgbClr val="EE7F00"/>
      </a:accent4>
      <a:accent5>
        <a:srgbClr val="C50541"/>
      </a:accent5>
      <a:accent6>
        <a:srgbClr val="E20079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1957696409F4293310BDBADDDB672" ma:contentTypeVersion="11" ma:contentTypeDescription="Create a new document." ma:contentTypeScope="" ma:versionID="1f06c8a697fc566385813c26049ed9c3">
  <xsd:schema xmlns:xsd="http://www.w3.org/2001/XMLSchema" xmlns:xs="http://www.w3.org/2001/XMLSchema" xmlns:p="http://schemas.microsoft.com/office/2006/metadata/properties" xmlns:ns2="771cc0f7-ce54-4668-9516-4cfac4be0df0" xmlns:ns3="be7e0398-68f8-4add-8f09-4520bfbb3356" targetNamespace="http://schemas.microsoft.com/office/2006/metadata/properties" ma:root="true" ma:fieldsID="abe25ebe3168c815a3bfef5cc4953643" ns2:_="" ns3:_="">
    <xsd:import namespace="771cc0f7-ce54-4668-9516-4cfac4be0df0"/>
    <xsd:import namespace="be7e0398-68f8-4add-8f09-4520bfbb33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cc0f7-ce54-4668-9516-4cfac4be0d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e0398-68f8-4add-8f09-4520bfbb335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958393-312A-4DC6-A69D-2D3553FB4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77E32A-916B-4429-A538-144589F8FE01}">
  <ds:schemaRefs>
    <ds:schemaRef ds:uri="771cc0f7-ce54-4668-9516-4cfac4be0df0"/>
    <ds:schemaRef ds:uri="be7e0398-68f8-4add-8f09-4520bfbb33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D309D36-A40F-430B-96F4-EBD77F8A3DA4}">
  <ds:schemaRefs>
    <ds:schemaRef ds:uri="771cc0f7-ce54-4668-9516-4cfac4be0df0"/>
    <ds:schemaRef ds:uri="be7e0398-68f8-4add-8f09-4520bfbb33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337</Words>
  <Application>Microsoft Office PowerPoint</Application>
  <PresentationFormat>Widescreen</PresentationFormat>
  <Paragraphs>80</Paragraphs>
  <Slides>6</Slides>
  <Notes>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Arial</vt:lpstr>
      <vt:lpstr>Arial Nova Light</vt:lpstr>
      <vt:lpstr>Calibri</vt:lpstr>
      <vt:lpstr>Blanco</vt:lpstr>
      <vt:lpstr>think-cell Folie</vt:lpstr>
      <vt:lpstr>MANU-CAST® ORGANIC - SERIES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Tristan Tristan</dc:creator>
  <cp:keywords>, docId:9D7F6825FD83670B01C6C1B4228CF6E3</cp:keywords>
  <cp:lastModifiedBy>Brian Skovgaard</cp:lastModifiedBy>
  <cp:revision>2</cp:revision>
  <dcterms:created xsi:type="dcterms:W3CDTF">2020-05-05T11:55:48Z</dcterms:created>
  <dcterms:modified xsi:type="dcterms:W3CDTF">2023-02-08T08:46:15Z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0x010100AD71957696409F4293310BDBADDDB672</vt:lpwstr>
  </property>
</Properties>
</file>